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Barlow Semi Condensed Light"/>
      <p:regular r:id="rId13"/>
      <p:bold r:id="rId14"/>
      <p:italic r:id="rId15"/>
      <p:boldItalic r:id="rId16"/>
    </p:embeddedFont>
    <p:embeddedFont>
      <p:font typeface="Barlow Semi Condensed ExtraLight"/>
      <p:regular r:id="rId17"/>
      <p:bold r:id="rId18"/>
      <p:italic r:id="rId19"/>
      <p:boldItalic r:id="rId20"/>
    </p:embeddedFont>
    <p:embeddedFont>
      <p:font typeface="Lato"/>
      <p:regular r:id="rId21"/>
      <p:bold r:id="rId22"/>
      <p:italic r:id="rId23"/>
      <p:boldItalic r:id="rId24"/>
    </p:embeddedFont>
    <p:embeddedFont>
      <p:font typeface="Barlow Semi Condensed Medium"/>
      <p:regular r:id="rId25"/>
      <p:bold r:id="rId26"/>
      <p:italic r:id="rId27"/>
      <p:boldItalic r:id="rId28"/>
    </p:embeddedFont>
    <p:embeddedFont>
      <p:font typeface="Helvetica Neue Light"/>
      <p:regular r:id="rId29"/>
      <p:bold r:id="rId30"/>
      <p:italic r:id="rId31"/>
      <p:boldItalic r:id="rId32"/>
    </p:embeddedFont>
    <p:embeddedFont>
      <p:font typeface="Barlow Semi Condensed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SemiCondensedExtraLight-boldItalic.fntdata"/><Relationship Id="rId22" Type="http://schemas.openxmlformats.org/officeDocument/2006/relationships/font" Target="fonts/Lato-bold.fntdata"/><Relationship Id="rId21" Type="http://schemas.openxmlformats.org/officeDocument/2006/relationships/font" Target="fonts/Lato-regular.fntdata"/><Relationship Id="rId24" Type="http://schemas.openxmlformats.org/officeDocument/2006/relationships/font" Target="fonts/Lato-boldItalic.fntdata"/><Relationship Id="rId23" Type="http://schemas.openxmlformats.org/officeDocument/2006/relationships/font" Target="fonts/La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arlowSemiCondensedMedium-bold.fntdata"/><Relationship Id="rId25" Type="http://schemas.openxmlformats.org/officeDocument/2006/relationships/font" Target="fonts/BarlowSemiCondensedMedium-regular.fntdata"/><Relationship Id="rId28" Type="http://schemas.openxmlformats.org/officeDocument/2006/relationships/font" Target="fonts/BarlowSemiCondensedMedium-boldItalic.fntdata"/><Relationship Id="rId27" Type="http://schemas.openxmlformats.org/officeDocument/2006/relationships/font" Target="fonts/BarlowSemiCondensed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Ligh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elveticaNeueLight-italic.fntdata"/><Relationship Id="rId30" Type="http://schemas.openxmlformats.org/officeDocument/2006/relationships/font" Target="fonts/HelveticaNeueLight-bold.fntdata"/><Relationship Id="rId11" Type="http://schemas.openxmlformats.org/officeDocument/2006/relationships/slide" Target="slides/slide6.xml"/><Relationship Id="rId33" Type="http://schemas.openxmlformats.org/officeDocument/2006/relationships/font" Target="fonts/BarlowSemiCondensed-regular.fntdata"/><Relationship Id="rId10" Type="http://schemas.openxmlformats.org/officeDocument/2006/relationships/slide" Target="slides/slide5.xml"/><Relationship Id="rId32" Type="http://schemas.openxmlformats.org/officeDocument/2006/relationships/font" Target="fonts/HelveticaNeueLight-boldItalic.fntdata"/><Relationship Id="rId13" Type="http://schemas.openxmlformats.org/officeDocument/2006/relationships/font" Target="fonts/BarlowSemiCondensedLight-regular.fntdata"/><Relationship Id="rId35" Type="http://schemas.openxmlformats.org/officeDocument/2006/relationships/font" Target="fonts/BarlowSemiCondensed-italic.fntdata"/><Relationship Id="rId12" Type="http://schemas.openxmlformats.org/officeDocument/2006/relationships/slide" Target="slides/slide7.xml"/><Relationship Id="rId34" Type="http://schemas.openxmlformats.org/officeDocument/2006/relationships/font" Target="fonts/BarlowSemiCondensed-bold.fntdata"/><Relationship Id="rId15" Type="http://schemas.openxmlformats.org/officeDocument/2006/relationships/font" Target="fonts/BarlowSemiCondensedLight-italic.fntdata"/><Relationship Id="rId14" Type="http://schemas.openxmlformats.org/officeDocument/2006/relationships/font" Target="fonts/BarlowSemiCondensedLight-bold.fntdata"/><Relationship Id="rId36" Type="http://schemas.openxmlformats.org/officeDocument/2006/relationships/font" Target="fonts/BarlowSemiCondensed-boldItalic.fntdata"/><Relationship Id="rId17" Type="http://schemas.openxmlformats.org/officeDocument/2006/relationships/font" Target="fonts/BarlowSemiCondensedExtraLight-regular.fntdata"/><Relationship Id="rId16" Type="http://schemas.openxmlformats.org/officeDocument/2006/relationships/font" Target="fonts/BarlowSemiCondensedLight-boldItalic.fntdata"/><Relationship Id="rId19" Type="http://schemas.openxmlformats.org/officeDocument/2006/relationships/font" Target="fonts/BarlowSemiCondensedExtraLight-italic.fntdata"/><Relationship Id="rId18" Type="http://schemas.openxmlformats.org/officeDocument/2006/relationships/font" Target="fonts/BarlowSemiCondensedExtra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&amp; Untertitel 1">
  <p:cSld name="TITLE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502545" y="1290898"/>
            <a:ext cx="4138800" cy="1306200"/>
          </a:xfrm>
          <a:prstGeom prst="rect">
            <a:avLst/>
          </a:prstGeom>
          <a:noFill/>
          <a:ln>
            <a:noFill/>
          </a:ln>
        </p:spPr>
        <p:txBody>
          <a:bodyPr anchorCtr="0" anchor="b" bIns="20100" lIns="20100" spcFirstLastPara="1" rIns="20100" wrap="square" tIns="20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502545" y="2637048"/>
            <a:ext cx="41388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0" lIns="20100" spcFirstLastPara="1" rIns="20100" wrap="square" tIns="20100">
            <a:normAutofit/>
          </a:bodyPr>
          <a:lstStyle>
            <a:lvl1pPr indent="-27305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1pPr>
            <a:lvl2pPr indent="-27305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2pPr>
            <a:lvl3pPr indent="-27305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3pPr>
            <a:lvl4pPr indent="-27305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4pPr>
            <a:lvl5pPr indent="-27305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5pPr>
            <a:lvl6pPr indent="-27305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6pPr>
            <a:lvl7pPr indent="-27305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7pPr>
            <a:lvl8pPr indent="-27305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8pPr>
            <a:lvl9pPr indent="-27305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00524" y="4319736"/>
            <a:ext cx="140400" cy="1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0" lIns="20100" spcFirstLastPara="1" rIns="20100" wrap="square" tIns="201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b="0" i="0" sz="7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b="0" i="0" sz="7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b="0" i="0" sz="7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b="0" i="0" sz="7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b="0" i="0" sz="7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b="0" i="0" sz="7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b="0" i="0" sz="7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b="0" i="0" sz="7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b="0" i="0" sz="7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&amp; Untertitel">
  <p:cSld name="TITLE_2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2502545" y="1290898"/>
            <a:ext cx="4138800" cy="1305900"/>
          </a:xfrm>
          <a:prstGeom prst="rect">
            <a:avLst/>
          </a:prstGeom>
          <a:noFill/>
          <a:ln>
            <a:noFill/>
          </a:ln>
        </p:spPr>
        <p:txBody>
          <a:bodyPr anchorCtr="0" anchor="b" bIns="20100" lIns="20100" spcFirstLastPara="1" rIns="20100" wrap="square" tIns="20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2502545" y="2637048"/>
            <a:ext cx="41388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0" lIns="20100" spcFirstLastPara="1" rIns="20100" wrap="square" tIns="20100">
            <a:normAutofit/>
          </a:bodyPr>
          <a:lstStyle>
            <a:lvl1pPr indent="-27305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●"/>
              <a:defRPr/>
            </a:lvl1pPr>
            <a:lvl2pPr indent="-27305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○"/>
              <a:defRPr/>
            </a:lvl2pPr>
            <a:lvl3pPr indent="-27305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■"/>
              <a:defRPr/>
            </a:lvl3pPr>
            <a:lvl4pPr indent="-27305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●"/>
              <a:defRPr/>
            </a:lvl4pPr>
            <a:lvl5pPr indent="-27305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○"/>
              <a:defRPr/>
            </a:lvl5pPr>
            <a:lvl6pPr indent="-27305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■"/>
              <a:defRPr/>
            </a:lvl6pPr>
            <a:lvl7pPr indent="-27305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●"/>
              <a:defRPr/>
            </a:lvl7pPr>
            <a:lvl8pPr indent="-27305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○"/>
              <a:defRPr/>
            </a:lvl8pPr>
            <a:lvl9pPr indent="-27305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■"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4500524" y="4319736"/>
            <a:ext cx="140400" cy="1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0" lIns="20100" spcFirstLastPara="1" rIns="20100" wrap="square" tIns="201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b="0" i="0" sz="7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b="0" i="0" sz="7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b="0" i="0" sz="7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b="0" i="0" sz="7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b="0" i="0" sz="7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b="0" i="0" sz="7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b="0" i="0" sz="7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b="0" i="0" sz="7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b="0" i="0" sz="7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42900" y="400050"/>
            <a:ext cx="84582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342900" y="857250"/>
            <a:ext cx="8458200" cy="39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22A35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22A35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22A35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22A35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22A35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2_Custom Layout">
  <p:cSld name="42_Custom Layou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/>
          <p:nvPr>
            <p:ph idx="2" type="pic"/>
          </p:nvPr>
        </p:nvSpPr>
        <p:spPr>
          <a:xfrm>
            <a:off x="762000" y="0"/>
            <a:ext cx="8382000" cy="5143500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99000">
                <a:srgbClr val="000000">
                  <a:alpha val="20000"/>
                </a:srgbClr>
              </a:gs>
              <a:gs pos="100000">
                <a:srgbClr val="000000">
                  <a:alpha val="20000"/>
                </a:srgbClr>
              </a:gs>
            </a:gsLst>
            <a:lin ang="5400012" scaled="0"/>
          </a:gra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hornschuhconsulting.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7"/>
          <p:cNvPicPr preferRelativeResize="0"/>
          <p:nvPr/>
        </p:nvPicPr>
        <p:blipFill rotWithShape="1">
          <a:blip r:embed="rId3">
            <a:alphaModFix/>
          </a:blip>
          <a:srcRect b="0" l="0" r="0" t="16324"/>
          <a:stretch/>
        </p:blipFill>
        <p:spPr>
          <a:xfrm>
            <a:off x="-43500" y="-87475"/>
            <a:ext cx="9187502" cy="519872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/>
          <p:nvPr/>
        </p:nvSpPr>
        <p:spPr>
          <a:xfrm>
            <a:off x="-43500" y="-87475"/>
            <a:ext cx="9187500" cy="3912600"/>
          </a:xfrm>
          <a:prstGeom prst="rect">
            <a:avLst/>
          </a:prstGeom>
          <a:solidFill>
            <a:srgbClr val="000000">
              <a:alpha val="41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7"/>
          <p:cNvSpPr/>
          <p:nvPr/>
        </p:nvSpPr>
        <p:spPr>
          <a:xfrm>
            <a:off x="-43500" y="3627000"/>
            <a:ext cx="9187500" cy="151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7"/>
          <p:cNvSpPr txBox="1"/>
          <p:nvPr/>
        </p:nvSpPr>
        <p:spPr>
          <a:xfrm>
            <a:off x="2182925" y="3825113"/>
            <a:ext cx="6120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de" sz="2000" u="none" cap="none" strike="noStrike">
                <a:solidFill>
                  <a:srgbClr val="04305E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Aufgabe… zur Erreichung des Ziels </a:t>
            </a:r>
            <a:endParaRPr b="0" i="0" sz="2000" u="none" cap="none" strike="noStrike">
              <a:solidFill>
                <a:srgbClr val="04305E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cxnSp>
        <p:nvCxnSpPr>
          <p:cNvPr id="74" name="Google Shape;74;p17"/>
          <p:cNvCxnSpPr/>
          <p:nvPr/>
        </p:nvCxnSpPr>
        <p:spPr>
          <a:xfrm>
            <a:off x="2144225" y="3825875"/>
            <a:ext cx="0" cy="845100"/>
          </a:xfrm>
          <a:prstGeom prst="straightConnector1">
            <a:avLst/>
          </a:prstGeom>
          <a:noFill/>
          <a:ln cap="flat" cmpd="sng" w="19050">
            <a:solidFill>
              <a:srgbClr val="04305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" name="Google Shape;75;p17"/>
          <p:cNvSpPr txBox="1"/>
          <p:nvPr/>
        </p:nvSpPr>
        <p:spPr>
          <a:xfrm>
            <a:off x="7631625" y="4385575"/>
            <a:ext cx="13224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Dein Logo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7"/>
          <p:cNvSpPr txBox="1"/>
          <p:nvPr/>
        </p:nvSpPr>
        <p:spPr>
          <a:xfrm>
            <a:off x="434675" y="4048325"/>
            <a:ext cx="13224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Kundenlogo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/>
        </p:nvSpPr>
        <p:spPr>
          <a:xfrm>
            <a:off x="224550" y="250275"/>
            <a:ext cx="8543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de" sz="2000" u="none" cap="none" strike="noStrike">
                <a:solidFill>
                  <a:srgbClr val="04305E"/>
                </a:solidFill>
                <a:latin typeface="Calibri"/>
                <a:ea typeface="Calibri"/>
                <a:cs typeface="Calibri"/>
                <a:sym typeface="Calibri"/>
              </a:rPr>
              <a:t>Herausforderung</a:t>
            </a:r>
            <a:r>
              <a:rPr b="0" i="0" lang="de" sz="2000" u="none" cap="none" strike="noStrike">
                <a:solidFill>
                  <a:srgbClr val="04305E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b="0" i="0" lang="de" sz="2000" u="none" cap="none" strike="noStrik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Kundenfirma</a:t>
            </a:r>
            <a:endParaRPr b="0" i="0" sz="2000" u="none" cap="none" strike="noStrike">
              <a:solidFill>
                <a:srgbClr val="222A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91200" y="742875"/>
            <a:ext cx="785520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-"/>
            </a:pPr>
            <a:r>
              <a:rPr b="0" i="0" lang="de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 1: Hauptproblem, weshalb der Kunde das Projekt angesetzt hat.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de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Auswirkung des Problems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-"/>
            </a:pPr>
            <a:r>
              <a:rPr b="0" i="0" lang="de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 2: 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de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de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Auswirkung des Problems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-"/>
            </a:pPr>
            <a:r>
              <a:rPr b="0" i="0" lang="de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 3: 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de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Auswirkung des Problems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7631625" y="4385575"/>
            <a:ext cx="13224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Dein Logo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259275" y="2845000"/>
            <a:ext cx="78552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de" sz="7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Idealerweise hast Du in der Bedarfsermittlung den Stategischen CSP herausgearbeitet und eines der Probleme sollte sich darauf beziehen.</a:t>
            </a:r>
            <a:endParaRPr b="0" i="0" sz="7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de" sz="7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Beispiel: Im Wettbewerb um den Auftrag bist Du der einzige Anbieter, dessen Produkt ein bestimmtes Feature hat. Dieses Feature bringt dem Kunden einen -für ihn- ganz wichtigen Benefit, auf den er nicht verzichten will. Du hast in der Bedarfsermittlung ganz genau herausgearbeitet, was das Problem und die Auswirkung im Kontext des CSP ist.</a:t>
            </a:r>
            <a:endParaRPr b="0" i="0" sz="7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/>
        </p:nvSpPr>
        <p:spPr>
          <a:xfrm>
            <a:off x="96425" y="868325"/>
            <a:ext cx="7855200" cy="28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AutoNum type="arabicPeriod"/>
            </a:pPr>
            <a:r>
              <a:rPr b="1" i="0" lang="de" sz="14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Was ist zu tun? Aufgabe 1</a:t>
            </a:r>
            <a:endParaRPr b="1" i="0" sz="1400" u="none" cap="none" strike="noStrike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17500" lvl="0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 Light"/>
              <a:buChar char="●"/>
            </a:pPr>
            <a:r>
              <a:rPr b="0" i="0" lang="de" sz="1400" u="none" cap="none" strike="noStrike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Umsetzungsschritt 1</a:t>
            </a:r>
            <a:endParaRPr b="0" i="0" sz="1400" u="none" cap="none" strike="noStrike">
              <a:solidFill>
                <a:schemeClr val="dk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17500" lvl="0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 Light"/>
              <a:buChar char="●"/>
            </a:pPr>
            <a:r>
              <a:rPr b="0" i="0" lang="de" sz="1400" u="none" cap="none" strike="noStrike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Umsetzungsschritt 2</a:t>
            </a:r>
            <a:endParaRPr b="0" i="0" sz="1400" u="none" cap="none" strike="noStrike">
              <a:solidFill>
                <a:schemeClr val="dk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17500" lvl="0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 Light"/>
              <a:buChar char="●"/>
            </a:pPr>
            <a:r>
              <a:rPr b="0" i="0" lang="de" sz="1400" u="none" cap="none" strike="noStrike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….</a:t>
            </a:r>
            <a:endParaRPr b="0" i="0" sz="1400" u="none" cap="none" strike="noStrike">
              <a:solidFill>
                <a:schemeClr val="dk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AutoNum type="arabicPeriod"/>
            </a:pPr>
            <a:r>
              <a:rPr b="1" i="0" lang="de" sz="14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Was ist zu tun? Aufgabe 2</a:t>
            </a:r>
            <a:endParaRPr b="1" i="0" sz="1400" u="none" cap="none" strike="noStrike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1" i="0" sz="100" u="none" cap="none" strike="noStrike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17500" lvl="0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 Light"/>
              <a:buChar char="●"/>
            </a:pPr>
            <a:r>
              <a:rPr b="0" i="0" lang="de" sz="1400" u="none" cap="none" strike="noStrike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Umsetzungsschritt 1</a:t>
            </a:r>
            <a:endParaRPr b="0" i="0" sz="1400" u="none" cap="none" strike="noStrike">
              <a:solidFill>
                <a:schemeClr val="dk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17500" lvl="0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 Light"/>
              <a:buChar char="●"/>
            </a:pPr>
            <a:r>
              <a:rPr b="0" i="0" lang="de" sz="1400" u="none" cap="none" strike="noStrike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Umsetzungsschritt 2</a:t>
            </a:r>
            <a:endParaRPr b="0" i="0" sz="1400" u="none" cap="none" strike="noStrike">
              <a:solidFill>
                <a:schemeClr val="dk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17500" lvl="0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 Light"/>
              <a:buChar char="●"/>
            </a:pPr>
            <a:r>
              <a:rPr b="0" i="0" lang="de" sz="1400" u="none" cap="none" strike="noStrike">
                <a:solidFill>
                  <a:schemeClr val="dk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….</a:t>
            </a:r>
            <a:endParaRPr b="0" i="0" sz="1400" u="none" cap="none" strike="noStrike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90" name="Google Shape;90;p19"/>
          <p:cNvSpPr txBox="1"/>
          <p:nvPr/>
        </p:nvSpPr>
        <p:spPr>
          <a:xfrm>
            <a:off x="224550" y="250275"/>
            <a:ext cx="8543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de" sz="2000" u="none" cap="none" strike="noStrike">
                <a:solidFill>
                  <a:srgbClr val="04305E"/>
                </a:solidFill>
                <a:latin typeface="Calibri"/>
                <a:ea typeface="Calibri"/>
                <a:cs typeface="Calibri"/>
                <a:sym typeface="Calibri"/>
              </a:rPr>
              <a:t>Aufgabenstellung</a:t>
            </a:r>
            <a:r>
              <a:rPr b="0" i="0" lang="de" sz="2000" u="none" cap="none" strike="noStrike">
                <a:solidFill>
                  <a:srgbClr val="04305E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b="0" i="0" lang="de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Kundenfirma</a:t>
            </a:r>
            <a:endParaRPr b="0" i="0" sz="2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9"/>
          <p:cNvSpPr txBox="1"/>
          <p:nvPr/>
        </p:nvSpPr>
        <p:spPr>
          <a:xfrm>
            <a:off x="7631625" y="4385575"/>
            <a:ext cx="13224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Dein Logo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96425" y="868325"/>
            <a:ext cx="78552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Hier beschreibst Du alle Schritte der Lösung.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 wird gemacht?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Zeichnungen?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etc.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0"/>
          <p:cNvSpPr txBox="1"/>
          <p:nvPr/>
        </p:nvSpPr>
        <p:spPr>
          <a:xfrm>
            <a:off x="224550" y="250275"/>
            <a:ext cx="8543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de" sz="2000" u="none" cap="none" strike="noStrike">
                <a:solidFill>
                  <a:srgbClr val="04305E"/>
                </a:solidFill>
                <a:latin typeface="Calibri"/>
                <a:ea typeface="Calibri"/>
                <a:cs typeface="Calibri"/>
                <a:sym typeface="Calibri"/>
              </a:rPr>
              <a:t>Lösung</a:t>
            </a:r>
            <a:r>
              <a:rPr b="0" i="0" lang="de" sz="2000" u="none" cap="none" strike="noStrike">
                <a:solidFill>
                  <a:srgbClr val="04305E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b="0" i="0" lang="de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Kundenfirma</a:t>
            </a:r>
            <a:endParaRPr b="0" i="0" sz="2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0"/>
          <p:cNvSpPr txBox="1"/>
          <p:nvPr/>
        </p:nvSpPr>
        <p:spPr>
          <a:xfrm>
            <a:off x="7631625" y="4385575"/>
            <a:ext cx="13224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Dein Logo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/>
        </p:nvSpPr>
        <p:spPr>
          <a:xfrm>
            <a:off x="224550" y="976950"/>
            <a:ext cx="7163100" cy="17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" sz="12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Wenn die Lösung im Betrieb ist…</a:t>
            </a:r>
            <a:endParaRPr b="0" i="0" sz="12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alibri"/>
              <a:buChar char="●"/>
            </a:pPr>
            <a:r>
              <a:rPr b="0" i="0" lang="de" sz="12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… Benefit 1 (Erreichen des strategischen Narrativs)</a:t>
            </a:r>
            <a:endParaRPr b="0" i="0" sz="12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alibri"/>
              <a:buChar char="●"/>
            </a:pPr>
            <a:r>
              <a:rPr b="0" i="0" lang="de" sz="12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… Benefit 2 (Nutzen am CSP)</a:t>
            </a:r>
            <a:endParaRPr b="0" i="0" sz="12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alibri"/>
              <a:buChar char="●"/>
            </a:pPr>
            <a:r>
              <a:rPr b="0" i="0" lang="de" sz="12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… Benefit 3</a:t>
            </a:r>
            <a:endParaRPr b="0" i="0" sz="12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alibri"/>
              <a:buChar char="●"/>
            </a:pPr>
            <a:r>
              <a:rPr b="0" i="0" lang="de" sz="12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….</a:t>
            </a:r>
            <a:endParaRPr b="0" i="0" sz="12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1"/>
          <p:cNvSpPr txBox="1"/>
          <p:nvPr/>
        </p:nvSpPr>
        <p:spPr>
          <a:xfrm>
            <a:off x="224550" y="256350"/>
            <a:ext cx="8543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de" sz="2000" u="none" cap="none" strike="noStrike">
                <a:solidFill>
                  <a:srgbClr val="04305E"/>
                </a:solidFill>
                <a:latin typeface="Calibri"/>
                <a:ea typeface="Calibri"/>
                <a:cs typeface="Calibri"/>
                <a:sym typeface="Calibri"/>
              </a:rPr>
              <a:t>Ziele | </a:t>
            </a:r>
            <a:r>
              <a:rPr b="0" i="0" lang="de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Kundenfirma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1"/>
          <p:cNvSpPr txBox="1"/>
          <p:nvPr/>
        </p:nvSpPr>
        <p:spPr>
          <a:xfrm>
            <a:off x="7631625" y="4385575"/>
            <a:ext cx="13224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Dein Logo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0500" y="0"/>
            <a:ext cx="5113498" cy="465660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2"/>
          <p:cNvSpPr txBox="1"/>
          <p:nvPr/>
        </p:nvSpPr>
        <p:spPr>
          <a:xfrm>
            <a:off x="695575" y="1566150"/>
            <a:ext cx="42525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de" sz="3500" u="none" cap="none" strike="noStrike">
                <a:solidFill>
                  <a:srgbClr val="04305E"/>
                </a:solidFill>
                <a:latin typeface="Calibri"/>
                <a:ea typeface="Calibri"/>
                <a:cs typeface="Calibri"/>
                <a:sym typeface="Calibri"/>
              </a:rPr>
              <a:t>SOUNDS GOOD?</a:t>
            </a:r>
            <a:endParaRPr b="0" i="0" sz="2100" u="none" cap="none" strike="noStrike">
              <a:solidFill>
                <a:srgbClr val="0430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2" name="Google Shape;112;p22"/>
          <p:cNvCxnSpPr/>
          <p:nvPr/>
        </p:nvCxnSpPr>
        <p:spPr>
          <a:xfrm flipH="1" rot="10800000">
            <a:off x="658625" y="1698600"/>
            <a:ext cx="3000" cy="460200"/>
          </a:xfrm>
          <a:prstGeom prst="straightConnector1">
            <a:avLst/>
          </a:prstGeom>
          <a:noFill/>
          <a:ln cap="flat" cmpd="sng" w="19050">
            <a:solidFill>
              <a:srgbClr val="04305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3" name="Google Shape;113;p22"/>
          <p:cNvSpPr txBox="1"/>
          <p:nvPr/>
        </p:nvSpPr>
        <p:spPr>
          <a:xfrm>
            <a:off x="7631625" y="4385575"/>
            <a:ext cx="13224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Dein Logo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/>
        </p:nvSpPr>
        <p:spPr>
          <a:xfrm>
            <a:off x="2951050" y="83775"/>
            <a:ext cx="3285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9" name="Google Shape;119;p23"/>
          <p:cNvSpPr/>
          <p:nvPr/>
        </p:nvSpPr>
        <p:spPr>
          <a:xfrm>
            <a:off x="77000" y="3352075"/>
            <a:ext cx="8274000" cy="576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430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3"/>
          <p:cNvSpPr txBox="1"/>
          <p:nvPr/>
        </p:nvSpPr>
        <p:spPr>
          <a:xfrm>
            <a:off x="155425" y="537825"/>
            <a:ext cx="7157700" cy="10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de" sz="2200" u="none" cap="none" strike="noStrike">
                <a:solidFill>
                  <a:srgbClr val="04305E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Pitch </a:t>
            </a:r>
            <a:endParaRPr b="0" i="0" sz="2200" u="none" cap="none" strike="noStrike">
              <a:solidFill>
                <a:srgbClr val="04305E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4305E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595959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121" name="Google Shape;121;p23"/>
          <p:cNvSpPr txBox="1"/>
          <p:nvPr/>
        </p:nvSpPr>
        <p:spPr>
          <a:xfrm>
            <a:off x="0" y="3045150"/>
            <a:ext cx="120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" sz="1200" u="none" cap="none" strike="noStrike">
                <a:solidFill>
                  <a:schemeClr val="dk2"/>
                </a:solidFill>
                <a:latin typeface="Barlow Semi Condensed ExtraLight"/>
                <a:ea typeface="Barlow Semi Condensed ExtraLight"/>
                <a:cs typeface="Barlow Semi Condensed ExtraLight"/>
                <a:sym typeface="Barlow Semi Condensed ExtraLight"/>
              </a:rPr>
              <a:t>Unsere Kunden</a:t>
            </a:r>
            <a:endParaRPr b="0" i="0" sz="1200" u="none" cap="none" strike="noStrike">
              <a:solidFill>
                <a:schemeClr val="dk2"/>
              </a:solidFill>
              <a:latin typeface="Barlow Semi Condensed ExtraLight"/>
              <a:ea typeface="Barlow Semi Condensed ExtraLight"/>
              <a:cs typeface="Barlow Semi Condensed ExtraLight"/>
              <a:sym typeface="Barlow Semi Condensed ExtraLight"/>
            </a:endParaRPr>
          </a:p>
        </p:txBody>
      </p:sp>
      <p:sp>
        <p:nvSpPr>
          <p:cNvPr id="122" name="Google Shape;122;p23"/>
          <p:cNvSpPr txBox="1"/>
          <p:nvPr/>
        </p:nvSpPr>
        <p:spPr>
          <a:xfrm>
            <a:off x="77000" y="4091875"/>
            <a:ext cx="4936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" sz="1200" u="none" cap="none" strike="noStrike">
                <a:solidFill>
                  <a:schemeClr val="dk2"/>
                </a:solidFill>
                <a:latin typeface="Barlow Semi Condensed ExtraLight"/>
                <a:ea typeface="Barlow Semi Condensed ExtraLight"/>
                <a:cs typeface="Barlow Semi Condensed ExtraLight"/>
                <a:sym typeface="Barlow Semi Condensed ExtraLight"/>
              </a:rPr>
              <a:t>Mehr erfahren: </a:t>
            </a:r>
            <a:r>
              <a:rPr b="0" i="0" lang="de" sz="1200" u="sng" cap="none" strike="noStrik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https://hornschuhconsulting.de/</a:t>
            </a:r>
            <a:endParaRPr b="0" i="0" sz="1200" u="none" cap="none" strike="noStrike">
              <a:solidFill>
                <a:schemeClr val="accent1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Barlow Semi Condensed ExtraLight"/>
              <a:ea typeface="Barlow Semi Condensed ExtraLight"/>
              <a:cs typeface="Barlow Semi Condensed ExtraLight"/>
              <a:sym typeface="Barlow Semi Condensed ExtraLight"/>
            </a:endParaRPr>
          </a:p>
        </p:txBody>
      </p:sp>
      <p:sp>
        <p:nvSpPr>
          <p:cNvPr id="123" name="Google Shape;123;p23"/>
          <p:cNvSpPr txBox="1"/>
          <p:nvPr/>
        </p:nvSpPr>
        <p:spPr>
          <a:xfrm>
            <a:off x="7631625" y="4385575"/>
            <a:ext cx="13224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Dein Logo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